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9" r:id="rId3"/>
    <p:sldId id="297" r:id="rId4"/>
    <p:sldId id="298" r:id="rId5"/>
    <p:sldId id="293" r:id="rId6"/>
    <p:sldId id="284" r:id="rId7"/>
    <p:sldId id="295" r:id="rId8"/>
    <p:sldId id="296" r:id="rId9"/>
    <p:sldId id="280" r:id="rId10"/>
    <p:sldId id="274" r:id="rId11"/>
    <p:sldId id="294" r:id="rId12"/>
    <p:sldId id="276" r:id="rId13"/>
    <p:sldId id="299" r:id="rId14"/>
    <p:sldId id="30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8927" autoAdjust="0"/>
  </p:normalViewPr>
  <p:slideViewPr>
    <p:cSldViewPr snapToGrid="0" snapToObjects="1">
      <p:cViewPr varScale="1">
        <p:scale>
          <a:sx n="131" d="100"/>
          <a:sy n="131" d="100"/>
        </p:scale>
        <p:origin x="162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bob:Desktop:%20%202014%20SEASON:2.%20FARMERS'%20MARKETS:PRODUCER%20MEETING%20MARCH:FTC%20Producer%20Sales%202001-2013.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ob:Desktop:%20%202014%20SEASON:2.%20FARMERS'%20MARKETS:Slide%20Show%20Farmer%20Meet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Sheet1!$B$20:$F$20</c:f>
              <c:strCache>
                <c:ptCount val="5"/>
                <c:pt idx="0">
                  <c:v>Web Services</c:v>
                </c:pt>
                <c:pt idx="1">
                  <c:v>Winter Harvest</c:v>
                </c:pt>
                <c:pt idx="2">
                  <c:v>CSA</c:v>
                </c:pt>
                <c:pt idx="3">
                  <c:v>Farmers' Markets</c:v>
                </c:pt>
                <c:pt idx="4">
                  <c:v>Total</c:v>
                </c:pt>
              </c:strCache>
            </c:strRef>
          </c:cat>
          <c:val>
            <c:numRef>
              <c:f>Sheet1!$B$21:$F$21</c:f>
              <c:numCache>
                <c:formatCode>_("$"* #,##0_);_("$"* \(#,##0\);_("$"* "-"??_);_(@_)</c:formatCode>
                <c:ptCount val="5"/>
                <c:pt idx="0">
                  <c:v>589149</c:v>
                </c:pt>
                <c:pt idx="1">
                  <c:v>1829075.08</c:v>
                </c:pt>
                <c:pt idx="2">
                  <c:v>1958797</c:v>
                </c:pt>
                <c:pt idx="3">
                  <c:v>14489224.830732301</c:v>
                </c:pt>
                <c:pt idx="4">
                  <c:v>18866245.910732299</c:v>
                </c:pt>
              </c:numCache>
            </c:numRef>
          </c:val>
          <c:extLst>
            <c:ext xmlns:c16="http://schemas.microsoft.com/office/drawing/2014/chart" uri="{C3380CC4-5D6E-409C-BE32-E72D297353CC}">
              <c16:uniqueId val="{00000000-0359-8D40-A2E0-22DB28AF3BB6}"/>
            </c:ext>
          </c:extLst>
        </c:ser>
        <c:dLbls>
          <c:showLegendKey val="0"/>
          <c:showVal val="0"/>
          <c:showCatName val="0"/>
          <c:showSerName val="0"/>
          <c:showPercent val="0"/>
          <c:showBubbleSize val="0"/>
        </c:dLbls>
        <c:gapWidth val="150"/>
        <c:axId val="2107695112"/>
        <c:axId val="2045853208"/>
      </c:barChart>
      <c:catAx>
        <c:axId val="2107695112"/>
        <c:scaling>
          <c:orientation val="minMax"/>
        </c:scaling>
        <c:delete val="0"/>
        <c:axPos val="b"/>
        <c:numFmt formatCode="General" sourceLinked="0"/>
        <c:majorTickMark val="out"/>
        <c:minorTickMark val="none"/>
        <c:tickLblPos val="nextTo"/>
        <c:txPr>
          <a:bodyPr/>
          <a:lstStyle/>
          <a:p>
            <a:pPr>
              <a:defRPr sz="1400"/>
            </a:pPr>
            <a:endParaRPr lang="en-US"/>
          </a:p>
        </c:txPr>
        <c:crossAx val="2045853208"/>
        <c:crosses val="autoZero"/>
        <c:auto val="1"/>
        <c:lblAlgn val="ctr"/>
        <c:lblOffset val="100"/>
        <c:noMultiLvlLbl val="0"/>
      </c:catAx>
      <c:valAx>
        <c:axId val="2045853208"/>
        <c:scaling>
          <c:orientation val="minMax"/>
        </c:scaling>
        <c:delete val="0"/>
        <c:axPos val="l"/>
        <c:majorGridlines/>
        <c:numFmt formatCode="_(&quot;$&quot;* #,##0_);_(&quot;$&quot;* \(#,##0\);_(&quot;$&quot;* &quot;-&quot;??_);_(@_)" sourceLinked="1"/>
        <c:majorTickMark val="out"/>
        <c:minorTickMark val="none"/>
        <c:tickLblPos val="nextTo"/>
        <c:txPr>
          <a:bodyPr/>
          <a:lstStyle/>
          <a:p>
            <a:pPr>
              <a:defRPr sz="1400"/>
            </a:pPr>
            <a:endParaRPr lang="en-US"/>
          </a:p>
        </c:txPr>
        <c:crossAx val="2107695112"/>
        <c:crosses val="autoZero"/>
        <c:crossBetween val="between"/>
      </c:valAx>
      <c:spPr>
        <a:solidFill>
          <a:schemeClr val="bg1"/>
        </a:solidFill>
      </c:spPr>
    </c:plotArea>
    <c:plotVisOnly val="1"/>
    <c:dispBlanksAs val="gap"/>
    <c:showDLblsOverMax val="0"/>
  </c:chart>
  <c:spPr>
    <a:solidFill>
      <a:schemeClr val="accent6">
        <a:lumMod val="60000"/>
        <a:lumOff val="40000"/>
      </a:schemeClr>
    </a:solidFill>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barChart>
        <c:barDir val="bar"/>
        <c:grouping val="clustered"/>
        <c:varyColors val="0"/>
        <c:ser>
          <c:idx val="0"/>
          <c:order val="0"/>
          <c:tx>
            <c:strRef>
              <c:f>Sheet3!$C$3</c:f>
              <c:strCache>
                <c:ptCount val="1"/>
                <c:pt idx="0">
                  <c:v>Percent of Respondents (N=83)</c:v>
                </c:pt>
              </c:strCache>
            </c:strRef>
          </c:tx>
          <c:invertIfNegative val="0"/>
          <c:cat>
            <c:strRef>
              <c:f>Sheet3!$B$4:$B$10</c:f>
              <c:strCache>
                <c:ptCount val="7"/>
                <c:pt idx="0">
                  <c:v>Poster</c:v>
                </c:pt>
                <c:pt idx="1">
                  <c:v>Ad</c:v>
                </c:pt>
                <c:pt idx="2">
                  <c:v>Leaflet</c:v>
                </c:pt>
                <c:pt idx="3">
                  <c:v>Newspaper</c:v>
                </c:pt>
                <c:pt idx="4">
                  <c:v>Other</c:v>
                </c:pt>
                <c:pt idx="5">
                  <c:v>Word of mouth</c:v>
                </c:pt>
                <c:pt idx="6">
                  <c:v>Saw it going by</c:v>
                </c:pt>
              </c:strCache>
            </c:strRef>
          </c:cat>
          <c:val>
            <c:numRef>
              <c:f>Sheet3!$C$4:$C$10</c:f>
              <c:numCache>
                <c:formatCode>0%</c:formatCode>
                <c:ptCount val="7"/>
                <c:pt idx="0">
                  <c:v>0.03</c:v>
                </c:pt>
                <c:pt idx="1">
                  <c:v>0.03</c:v>
                </c:pt>
                <c:pt idx="2">
                  <c:v>0.05</c:v>
                </c:pt>
                <c:pt idx="3">
                  <c:v>0.06</c:v>
                </c:pt>
                <c:pt idx="4">
                  <c:v>0.08</c:v>
                </c:pt>
                <c:pt idx="5">
                  <c:v>0.09</c:v>
                </c:pt>
                <c:pt idx="6">
                  <c:v>0.66</c:v>
                </c:pt>
              </c:numCache>
            </c:numRef>
          </c:val>
          <c:extLst>
            <c:ext xmlns:c16="http://schemas.microsoft.com/office/drawing/2014/chart" uri="{C3380CC4-5D6E-409C-BE32-E72D297353CC}">
              <c16:uniqueId val="{00000000-118A-1448-A255-2F312A8078CE}"/>
            </c:ext>
          </c:extLst>
        </c:ser>
        <c:dLbls>
          <c:showLegendKey val="0"/>
          <c:showVal val="0"/>
          <c:showCatName val="0"/>
          <c:showSerName val="0"/>
          <c:showPercent val="0"/>
          <c:showBubbleSize val="0"/>
        </c:dLbls>
        <c:gapWidth val="150"/>
        <c:axId val="2107899320"/>
        <c:axId val="2107902360"/>
      </c:barChart>
      <c:catAx>
        <c:axId val="2107899320"/>
        <c:scaling>
          <c:orientation val="minMax"/>
        </c:scaling>
        <c:delete val="0"/>
        <c:axPos val="l"/>
        <c:numFmt formatCode="General" sourceLinked="0"/>
        <c:majorTickMark val="out"/>
        <c:minorTickMark val="none"/>
        <c:tickLblPos val="nextTo"/>
        <c:txPr>
          <a:bodyPr/>
          <a:lstStyle/>
          <a:p>
            <a:pPr>
              <a:defRPr sz="1400"/>
            </a:pPr>
            <a:endParaRPr lang="en-US"/>
          </a:p>
        </c:txPr>
        <c:crossAx val="2107902360"/>
        <c:crosses val="autoZero"/>
        <c:auto val="1"/>
        <c:lblAlgn val="ctr"/>
        <c:lblOffset val="100"/>
        <c:noMultiLvlLbl val="0"/>
      </c:catAx>
      <c:valAx>
        <c:axId val="2107902360"/>
        <c:scaling>
          <c:orientation val="minMax"/>
        </c:scaling>
        <c:delete val="0"/>
        <c:axPos val="b"/>
        <c:majorGridlines/>
        <c:numFmt formatCode="0%" sourceLinked="1"/>
        <c:majorTickMark val="out"/>
        <c:minorTickMark val="none"/>
        <c:tickLblPos val="nextTo"/>
        <c:txPr>
          <a:bodyPr/>
          <a:lstStyle/>
          <a:p>
            <a:pPr>
              <a:defRPr sz="1400"/>
            </a:pPr>
            <a:endParaRPr lang="en-US"/>
          </a:p>
        </c:txPr>
        <c:crossAx val="2107899320"/>
        <c:crosses val="autoZero"/>
        <c:crossBetween val="between"/>
      </c:valAx>
      <c:spPr>
        <a:solidFill>
          <a:schemeClr val="bg1"/>
        </a:solidFill>
      </c:spPr>
    </c:plotArea>
    <c:plotVisOnly val="1"/>
    <c:dispBlanksAs val="gap"/>
    <c:showDLblsOverMax val="0"/>
  </c:chart>
  <c:spPr>
    <a:solidFill>
      <a:schemeClr val="accent6">
        <a:lumMod val="60000"/>
        <a:lumOff val="40000"/>
      </a:schemeClr>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CE162E-1513-7342-AFA1-BC1434C5755B}" type="datetimeFigureOut">
              <a:rPr lang="en-US" smtClean="0"/>
              <a:pPr/>
              <a:t>4/4/19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C1486-76BD-4D43-8CC7-9E23F5BFF7BD}" type="slidenum">
              <a:rPr lang="en-US" smtClean="0"/>
              <a:pPr/>
              <a:t>‹#›</a:t>
            </a:fld>
            <a:endParaRPr lang="en-US"/>
          </a:p>
        </p:txBody>
      </p:sp>
    </p:spTree>
    <p:extLst>
      <p:ext uri="{BB962C8B-B14F-4D97-AF65-F5344CB8AC3E}">
        <p14:creationId xmlns:p14="http://schemas.microsoft.com/office/powerpoint/2010/main" val="24607280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1</a:t>
            </a:fld>
            <a:endParaRPr lang="en-US"/>
          </a:p>
        </p:txBody>
      </p:sp>
    </p:spTree>
    <p:extLst>
      <p:ext uri="{BB962C8B-B14F-4D97-AF65-F5344CB8AC3E}">
        <p14:creationId xmlns:p14="http://schemas.microsoft.com/office/powerpoint/2010/main" val="4231838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Farm to City is a Philadelphia-based program whose goal is to unite communities, families, and farmers year-round through good locally grown food. </a:t>
            </a:r>
            <a:br>
              <a:rPr lang="en-US" dirty="0"/>
            </a:br>
            <a:r>
              <a:rPr lang="en-US" b="1" i="1" dirty="0"/>
              <a:t>	since 2001</a:t>
            </a:r>
          </a:p>
          <a:p>
            <a:pPr marL="0" marR="0" indent="0" algn="l" defTabSz="457200" rtl="0" eaLnBrk="1" fontAlgn="auto" latinLnBrk="0" hangingPunct="1">
              <a:lnSpc>
                <a:spcPct val="100000"/>
              </a:lnSpc>
              <a:spcBef>
                <a:spcPts val="0"/>
              </a:spcBef>
              <a:spcAft>
                <a:spcPts val="0"/>
              </a:spcAft>
              <a:buClrTx/>
              <a:buSzTx/>
              <a:buFontTx/>
              <a:buNone/>
              <a:tabLst/>
              <a:defRPr/>
            </a:pPr>
            <a:br>
              <a:rPr lang="en-US" dirty="0"/>
            </a:br>
            <a:r>
              <a:rPr lang="en-US" dirty="0"/>
              <a:t>Farm to City envisions a city connected to its region through its farmers and their crops, a city rich with healthful and flavorful food choices - at outdoor markets, grocery stores, restaurants and schools. </a:t>
            </a:r>
            <a:br>
              <a:rPr lang="en-US" dirty="0"/>
            </a:br>
            <a:br>
              <a:rPr lang="en-US" dirty="0"/>
            </a:br>
            <a:r>
              <a:rPr lang="en-US" dirty="0"/>
              <a:t>Farm to City sees a region where the sustainable family farm is economically successful and a force to preserve our vanishing countryside.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Values</a:t>
            </a:r>
          </a:p>
          <a:p>
            <a:r>
              <a:rPr lang="en-US" sz="1200" i="1" dirty="0"/>
              <a:t>Community</a:t>
            </a:r>
            <a:r>
              <a:rPr lang="en-US" sz="1200" dirty="0"/>
              <a:t> </a:t>
            </a:r>
          </a:p>
          <a:p>
            <a:r>
              <a:rPr lang="en-US" sz="1200" i="1" dirty="0"/>
              <a:t>Health</a:t>
            </a:r>
            <a:endParaRPr lang="en-US" sz="1200" dirty="0"/>
          </a:p>
          <a:p>
            <a:r>
              <a:rPr lang="en-US" sz="1200" i="1" dirty="0"/>
              <a:t>Reliability</a:t>
            </a:r>
            <a:endParaRPr lang="en-US" sz="1200" dirty="0"/>
          </a:p>
          <a:p>
            <a:r>
              <a:rPr lang="en-US" sz="1200" i="1" dirty="0"/>
              <a:t>Quality</a:t>
            </a:r>
          </a:p>
          <a:p>
            <a:pPr marL="0" indent="0">
              <a:buNone/>
            </a:pPr>
            <a:r>
              <a:rPr lang="en-US" sz="1200" i="1" dirty="0"/>
              <a:t>. . . And Trust</a:t>
            </a:r>
            <a:endParaRPr lang="en-US" sz="120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dirty="0"/>
              <a:t>But – no farmers,</a:t>
            </a:r>
            <a:r>
              <a:rPr lang="en-US" baseline="0" dirty="0"/>
              <a:t> no food. So our mission tells us that our clients are farmers. </a:t>
            </a:r>
          </a:p>
          <a:p>
            <a:r>
              <a:rPr lang="en-US" baseline="0" dirty="0"/>
              <a:t>In 1996, some friends of mine and I in the South Street area of Philadelphia started the South &amp; Passyunk Farmers’ Market with four farms. When we looked up, we realized that the South &amp;Passyunk FM was the only outdoor farmers’ market in Philadelphia. </a:t>
            </a:r>
          </a:p>
          <a:p>
            <a:endParaRPr lang="en-US" baseline="0" dirty="0"/>
          </a:p>
          <a:p>
            <a:r>
              <a:rPr lang="en-US" baseline="0" dirty="0"/>
              <a:t>That fall I was hired by the Food Trust as its director of community markets. In the three plus years I was there I started seven markets for the Food Trust. I left there in 2000 over a policy difference. The Trust’s mission is to get affordable food into neighborhoods in distress – low income. I realized that this mission is nearly impossible since the many of the farmers I worked with were low income themselves and couldn’t afford to sell the food they produced at prices low enough for low income buyers. So I moved on to start Farm to City. In 2000 I designed the logo, got my daughter Daniela be my bookkeeper, and then planned for startup in 2001 with three programs.</a:t>
            </a:r>
          </a:p>
          <a:p>
            <a:endParaRPr lang="en-US" baseline="0" dirty="0"/>
          </a:p>
          <a:p>
            <a:r>
              <a:rPr lang="en-US" sz="1200" dirty="0"/>
              <a:t>1.</a:t>
            </a:r>
            <a:r>
              <a:rPr lang="en-US" sz="1200" baseline="0" dirty="0"/>
              <a:t> </a:t>
            </a:r>
            <a:r>
              <a:rPr lang="en-US" sz="1200" dirty="0"/>
              <a:t>Farmer’s Markets (5)</a:t>
            </a:r>
          </a:p>
          <a:p>
            <a:r>
              <a:rPr lang="en-US" sz="1200" dirty="0"/>
              <a:t>2. CSA support: I helped farms find members</a:t>
            </a:r>
            <a:r>
              <a:rPr lang="en-US" sz="1200" baseline="0" dirty="0"/>
              <a:t> </a:t>
            </a:r>
            <a:r>
              <a:rPr lang="mr-IN" sz="1200" baseline="0" dirty="0"/>
              <a:t>–</a:t>
            </a:r>
            <a:r>
              <a:rPr lang="en-US" sz="1200" baseline="0" dirty="0"/>
              <a:t> this Is the box-of-produce-a-week program</a:t>
            </a:r>
            <a:endParaRPr lang="en-US" sz="1200" dirty="0"/>
          </a:p>
          <a:p>
            <a:r>
              <a:rPr lang="en-US" sz="1200" dirty="0"/>
              <a:t>3. Winter Harvest Buying Club</a:t>
            </a:r>
            <a:r>
              <a:rPr lang="en-US" sz="1200" baseline="0" dirty="0"/>
              <a:t> </a:t>
            </a:r>
            <a:r>
              <a:rPr lang="mr-IN" sz="1200" baseline="0" dirty="0"/>
              <a:t>–</a:t>
            </a:r>
            <a:r>
              <a:rPr lang="en-US" sz="1200" baseline="0" dirty="0"/>
              <a:t> on-line buying, delivery to 15 locations in and around Philadelphia.</a:t>
            </a:r>
            <a:endParaRPr lang="en-US" sz="1200" dirty="0"/>
          </a:p>
          <a:p>
            <a:pPr marL="0" indent="0">
              <a:buNone/>
            </a:pPr>
            <a:endParaRPr lang="en-US" sz="1200" dirty="0"/>
          </a:p>
          <a:p>
            <a:pPr marL="0" indent="0">
              <a:buNone/>
            </a:pPr>
            <a:r>
              <a:rPr lang="en-US" sz="1200" dirty="0"/>
              <a:t>Then in 2005, started Web Services: allowed others to use our website for</a:t>
            </a:r>
          </a:p>
          <a:p>
            <a:r>
              <a:rPr lang="en-US" sz="1200" dirty="0"/>
              <a:t>Farmer Choice CSA member recruitment</a:t>
            </a:r>
          </a:p>
          <a:p>
            <a:r>
              <a:rPr lang="en-US" sz="1200" dirty="0"/>
              <a:t>Member Choice CSA member recruitment and member Use</a:t>
            </a:r>
          </a:p>
          <a:p>
            <a:r>
              <a:rPr lang="en-US" sz="1200" dirty="0"/>
              <a:t>Buying Club management</a:t>
            </a:r>
          </a:p>
          <a:p>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2</a:t>
            </a:fld>
            <a:endParaRPr lang="en-US"/>
          </a:p>
        </p:txBody>
      </p:sp>
    </p:spTree>
    <p:extLst>
      <p:ext uri="{BB962C8B-B14F-4D97-AF65-F5344CB8AC3E}">
        <p14:creationId xmlns:p14="http://schemas.microsoft.com/office/powerpoint/2010/main" val="3092446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Now, how has Farm</a:t>
            </a:r>
            <a:r>
              <a:rPr lang="en-US" baseline="0" dirty="0"/>
              <a:t> to City done in serving its client?. Although there are other valid ways to measure our success, none is more direct than economic success.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dirty="0"/>
              <a:t>Farm</a:t>
            </a:r>
            <a:r>
              <a:rPr lang="en-US" baseline="0" dirty="0"/>
              <a:t> to City is now in its 14</a:t>
            </a:r>
            <a:r>
              <a:rPr lang="en-US" baseline="30000" dirty="0"/>
              <a:t>th</a:t>
            </a:r>
            <a:r>
              <a:rPr lang="en-US" baseline="0" dirty="0"/>
              <a:t> year of operations. We have kept careful records of sales by producers – farms and value added food businesses – across these years. Here is what it looks like. </a:t>
            </a:r>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5</a:t>
            </a:fld>
            <a:endParaRPr lang="en-US"/>
          </a:p>
        </p:txBody>
      </p:sp>
    </p:spTree>
    <p:extLst>
      <p:ext uri="{BB962C8B-B14F-4D97-AF65-F5344CB8AC3E}">
        <p14:creationId xmlns:p14="http://schemas.microsoft.com/office/powerpoint/2010/main" val="3629566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year since we have added an average of $3.8 M more for an 18 year total of approximately $38M</a:t>
            </a:r>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6</a:t>
            </a:fld>
            <a:endParaRPr lang="en-US"/>
          </a:p>
        </p:txBody>
      </p:sp>
    </p:spTree>
    <p:extLst>
      <p:ext uri="{BB962C8B-B14F-4D97-AF65-F5344CB8AC3E}">
        <p14:creationId xmlns:p14="http://schemas.microsoft.com/office/powerpoint/2010/main" val="2310939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our farmers’ market program. Steady</a:t>
            </a:r>
            <a:r>
              <a:rPr lang="en-US" baseline="0" dirty="0"/>
              <a:t> growth over the past 14 years. </a:t>
            </a:r>
          </a:p>
          <a:p>
            <a:r>
              <a:rPr lang="en-US" baseline="0" dirty="0"/>
              <a:t>Note the blip in 2002-03. Why?</a:t>
            </a:r>
          </a:p>
          <a:p>
            <a:r>
              <a:rPr lang="en-US" baseline="0" dirty="0"/>
              <a:t>Also 2013. should be higher but we are still waiting for sales reports from several producers. </a:t>
            </a:r>
          </a:p>
        </p:txBody>
      </p:sp>
      <p:sp>
        <p:nvSpPr>
          <p:cNvPr id="4" name="Slide Number Placeholder 3"/>
          <p:cNvSpPr>
            <a:spLocks noGrp="1"/>
          </p:cNvSpPr>
          <p:nvPr>
            <p:ph type="sldNum" sz="quarter" idx="10"/>
          </p:nvPr>
        </p:nvSpPr>
        <p:spPr/>
        <p:txBody>
          <a:bodyPr/>
          <a:lstStyle/>
          <a:p>
            <a:fld id="{A5BC1486-76BD-4D43-8CC7-9E23F5BFF7BD}" type="slidenum">
              <a:rPr lang="en-US" smtClean="0"/>
              <a:pPr/>
              <a:t>9</a:t>
            </a:fld>
            <a:endParaRPr lang="en-US"/>
          </a:p>
        </p:txBody>
      </p:sp>
    </p:spTree>
    <p:extLst>
      <p:ext uri="{BB962C8B-B14F-4D97-AF65-F5344CB8AC3E}">
        <p14:creationId xmlns:p14="http://schemas.microsoft.com/office/powerpoint/2010/main" val="2834179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10</a:t>
            </a:fld>
            <a:endParaRPr lang="en-US"/>
          </a:p>
        </p:txBody>
      </p:sp>
    </p:spTree>
    <p:extLst>
      <p:ext uri="{BB962C8B-B14F-4D97-AF65-F5344CB8AC3E}">
        <p14:creationId xmlns:p14="http://schemas.microsoft.com/office/powerpoint/2010/main" val="163007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a:t>
            </a:r>
            <a:r>
              <a:rPr lang="en-US" baseline="0" dirty="0"/>
              <a:t> through November</a:t>
            </a:r>
          </a:p>
          <a:p>
            <a:r>
              <a:rPr lang="en-US" baseline="0" dirty="0"/>
              <a:t>Several year-round</a:t>
            </a:r>
          </a:p>
          <a:p>
            <a:r>
              <a:rPr lang="en-US" baseline="0" dirty="0"/>
              <a:t>Dedicated crew market managers who are around during set up, . Managers at our larger markets are there the whole time. </a:t>
            </a:r>
          </a:p>
          <a:p>
            <a:r>
              <a:rPr lang="en-US" baseline="0" dirty="0"/>
              <a:t>Market promotion, mainly by social media; some use of posters, leaflets, and banners. When we pooled market we </a:t>
            </a:r>
            <a:r>
              <a:rPr lang="en-US" baseline="0"/>
              <a:t>found that’</a:t>
            </a:r>
            <a:endParaRPr lang="en-US" baseline="0" dirty="0"/>
          </a:p>
          <a:p>
            <a:endParaRPr lang="en-US" dirty="0"/>
          </a:p>
        </p:txBody>
      </p:sp>
      <p:sp>
        <p:nvSpPr>
          <p:cNvPr id="4" name="Slide Number Placeholder 3"/>
          <p:cNvSpPr>
            <a:spLocks noGrp="1"/>
          </p:cNvSpPr>
          <p:nvPr>
            <p:ph type="sldNum" sz="quarter" idx="10"/>
          </p:nvPr>
        </p:nvSpPr>
        <p:spPr/>
        <p:txBody>
          <a:bodyPr/>
          <a:lstStyle/>
          <a:p>
            <a:fld id="{A5BC1486-76BD-4D43-8CC7-9E23F5BFF7BD}" type="slidenum">
              <a:rPr lang="en-US" smtClean="0"/>
              <a:pPr/>
              <a:t>11</a:t>
            </a:fld>
            <a:endParaRPr lang="en-US"/>
          </a:p>
        </p:txBody>
      </p:sp>
    </p:spTree>
    <p:extLst>
      <p:ext uri="{BB962C8B-B14F-4D97-AF65-F5344CB8AC3E}">
        <p14:creationId xmlns:p14="http://schemas.microsoft.com/office/powerpoint/2010/main" val="2455411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E3824E6-3095-6643-BFAF-C19AA79B5580}" type="datetimeFigureOut">
              <a:rPr lang="en-US" smtClean="0"/>
              <a:pPr/>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3824E6-3095-6643-BFAF-C19AA79B5580}" type="datetimeFigureOut">
              <a:rPr lang="en-US" smtClean="0"/>
              <a:pPr/>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3824E6-3095-6643-BFAF-C19AA79B5580}" type="datetimeFigureOut">
              <a:rPr lang="en-US" smtClean="0"/>
              <a:pPr/>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3824E6-3095-6643-BFAF-C19AA79B5580}" type="datetimeFigureOut">
              <a:rPr lang="en-US" smtClean="0"/>
              <a:pPr/>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3824E6-3095-6643-BFAF-C19AA79B5580}" type="datetimeFigureOut">
              <a:rPr lang="en-US" smtClean="0"/>
              <a:pPr/>
              <a:t>4/4/19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3824E6-3095-6643-BFAF-C19AA79B5580}" type="datetimeFigureOut">
              <a:rPr lang="en-US" smtClean="0"/>
              <a:pPr/>
              <a:t>4/4/19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824E6-3095-6643-BFAF-C19AA79B5580}" type="datetimeFigureOut">
              <a:rPr lang="en-US" smtClean="0"/>
              <a:pPr/>
              <a:t>4/4/19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3824E6-3095-6643-BFAF-C19AA79B5580}" type="datetimeFigureOut">
              <a:rPr lang="en-US" smtClean="0"/>
              <a:pPr/>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3824E6-3095-6643-BFAF-C19AA79B5580}" type="datetimeFigureOut">
              <a:rPr lang="en-US" smtClean="0"/>
              <a:pPr/>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3824E6-3095-6643-BFAF-C19AA79B5580}" type="datetimeFigureOut">
              <a:rPr lang="en-US" smtClean="0"/>
              <a:pPr/>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3824E6-3095-6643-BFAF-C19AA79B5580}" type="datetimeFigureOut">
              <a:rPr lang="en-US" smtClean="0"/>
              <a:pPr/>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DE9B3E-E440-294C-A6D8-3C37A523F6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824E6-3095-6643-BFAF-C19AA79B5580}" type="datetimeFigureOut">
              <a:rPr lang="en-US" smtClean="0"/>
              <a:pPr/>
              <a:t>4/4/19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DE9B3E-E440-294C-A6D8-3C37A523F6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Farmers’ Market Program</a:t>
            </a:r>
          </a:p>
        </p:txBody>
      </p:sp>
      <p:pic>
        <p:nvPicPr>
          <p:cNvPr id="7" name="Content Placeholder 6" descr="Rittenhouse"/>
          <p:cNvPicPr>
            <a:picLocks noGrp="1" noChangeAspect="1"/>
          </p:cNvPicPr>
          <p:nvPr>
            <p:ph idx="1"/>
          </p:nvPr>
        </p:nvPicPr>
        <p:blipFill>
          <a:blip r:embed="rId3"/>
          <a:srcRect l="-18187" r="-18187"/>
          <a:stretch>
            <a:fillRect/>
          </a:stretch>
        </p:blipFill>
        <p:spPr>
          <a:xfrm>
            <a:off x="678750" y="1525380"/>
            <a:ext cx="7794707" cy="4286789"/>
          </a:xfrm>
        </p:spPr>
      </p:pic>
      <p:pic>
        <p:nvPicPr>
          <p:cNvPr id="5" name="Picture 4" descr="FTC Logo w Web Address_No Background.pdf"/>
          <p:cNvPicPr>
            <a:picLocks noChangeAspect="1"/>
          </p:cNvPicPr>
          <p:nvPr/>
        </p:nvPicPr>
        <p:blipFill>
          <a:blip r:embed="rId4"/>
          <a:stretch>
            <a:fillRect/>
          </a:stretch>
        </p:blipFill>
        <p:spPr>
          <a:xfrm>
            <a:off x="7097206" y="5665087"/>
            <a:ext cx="1843594" cy="11929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524" y="741488"/>
            <a:ext cx="8229600" cy="1143000"/>
          </a:xfrm>
        </p:spPr>
        <p:txBody>
          <a:bodyPr/>
          <a:lstStyle/>
          <a:p>
            <a:r>
              <a:rPr lang="en-US" b="1" dirty="0"/>
              <a:t>Farm to City</a:t>
            </a:r>
          </a:p>
        </p:txBody>
      </p:sp>
      <p:sp>
        <p:nvSpPr>
          <p:cNvPr id="3" name="Content Placeholder 2"/>
          <p:cNvSpPr>
            <a:spLocks noGrp="1"/>
          </p:cNvSpPr>
          <p:nvPr>
            <p:ph idx="1"/>
          </p:nvPr>
        </p:nvSpPr>
        <p:spPr>
          <a:xfrm>
            <a:off x="457200" y="1656222"/>
            <a:ext cx="8229600" cy="4525963"/>
          </a:xfrm>
        </p:spPr>
        <p:txBody>
          <a:bodyPr>
            <a:normAutofit/>
          </a:bodyPr>
          <a:lstStyle/>
          <a:p>
            <a:pPr>
              <a:buNone/>
            </a:pPr>
            <a:endParaRPr lang="en-US" b="1" i="1" dirty="0"/>
          </a:p>
          <a:p>
            <a:pPr>
              <a:buNone/>
            </a:pPr>
            <a:r>
              <a:rPr lang="en-US" b="1" i="1" dirty="0"/>
              <a:t>Mission: </a:t>
            </a:r>
            <a:r>
              <a:rPr lang="en-US" dirty="0"/>
              <a:t>is to unite communities, families, and farmers year-round through good locally grown food. </a:t>
            </a:r>
            <a:br>
              <a:rPr lang="en-US" dirty="0"/>
            </a:br>
            <a:endParaRPr lang="en-US" b="1" i="1" dirty="0"/>
          </a:p>
          <a:p>
            <a:pPr>
              <a:buNone/>
            </a:pPr>
            <a:r>
              <a:rPr lang="en-US" b="1" i="1" dirty="0"/>
              <a:t>	Slogan: </a:t>
            </a:r>
            <a:r>
              <a:rPr lang="en-US" dirty="0"/>
              <a:t>Real Farmers, Real Food</a:t>
            </a:r>
            <a:r>
              <a:rPr lang="en-US" b="1" i="1" dirty="0"/>
              <a:t> </a:t>
            </a:r>
            <a:endParaRPr lang="en-US" dirty="0"/>
          </a:p>
        </p:txBody>
      </p:sp>
      <p:pic>
        <p:nvPicPr>
          <p:cNvPr id="4" name="Picture 3" descr="FTC Logo w Web Address_No Background.pdf"/>
          <p:cNvPicPr>
            <a:picLocks noChangeAspect="1"/>
          </p:cNvPicPr>
          <p:nvPr/>
        </p:nvPicPr>
        <p:blipFill>
          <a:blip r:embed="rId3"/>
          <a:stretch>
            <a:fillRect/>
          </a:stretch>
        </p:blipFill>
        <p:spPr>
          <a:xfrm>
            <a:off x="7097206" y="5665087"/>
            <a:ext cx="1843594" cy="119291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Values: Respected and Projected</a:t>
            </a:r>
          </a:p>
        </p:txBody>
      </p:sp>
      <p:sp>
        <p:nvSpPr>
          <p:cNvPr id="3" name="Content Placeholder 2"/>
          <p:cNvSpPr>
            <a:spLocks noGrp="1"/>
          </p:cNvSpPr>
          <p:nvPr>
            <p:ph idx="1"/>
          </p:nvPr>
        </p:nvSpPr>
        <p:spPr/>
        <p:txBody>
          <a:bodyPr>
            <a:normAutofit fontScale="92500" lnSpcReduction="20000"/>
          </a:bodyPr>
          <a:lstStyle/>
          <a:p>
            <a:r>
              <a:rPr lang="en-US" dirty="0"/>
              <a:t>Advocate for Small Farms</a:t>
            </a:r>
          </a:p>
          <a:p>
            <a:r>
              <a:rPr lang="en-US" dirty="0"/>
              <a:t>Local Food</a:t>
            </a:r>
          </a:p>
          <a:p>
            <a:r>
              <a:rPr lang="en-US" dirty="0"/>
              <a:t>Fresh Food</a:t>
            </a:r>
          </a:p>
          <a:p>
            <a:r>
              <a:rPr lang="en-US" dirty="0"/>
              <a:t>Healthful Food</a:t>
            </a:r>
          </a:p>
          <a:p>
            <a:r>
              <a:rPr lang="en-US" dirty="0"/>
              <a:t>Tasty Food</a:t>
            </a:r>
          </a:p>
          <a:p>
            <a:r>
              <a:rPr lang="en-US" dirty="0"/>
              <a:t>Slower Pace Shopping and Easting</a:t>
            </a:r>
          </a:p>
          <a:p>
            <a:r>
              <a:rPr lang="en-US" dirty="0"/>
              <a:t>Families</a:t>
            </a:r>
          </a:p>
          <a:p>
            <a:r>
              <a:rPr lang="en-US" dirty="0"/>
              <a:t>Green</a:t>
            </a:r>
          </a:p>
          <a:p>
            <a:r>
              <a:rPr lang="en-US" dirty="0"/>
              <a:t>Trust</a:t>
            </a:r>
          </a:p>
          <a:p>
            <a:endParaRPr lang="en-US" dirty="0"/>
          </a:p>
        </p:txBody>
      </p:sp>
      <p:pic>
        <p:nvPicPr>
          <p:cNvPr id="4" name="Picture 3" descr="FTC Logo w Web Address_No Background.pdf"/>
          <p:cNvPicPr>
            <a:picLocks noChangeAspect="1"/>
          </p:cNvPicPr>
          <p:nvPr/>
        </p:nvPicPr>
        <p:blipFill>
          <a:blip r:embed="rId2"/>
          <a:stretch>
            <a:fillRect/>
          </a:stretch>
        </p:blipFill>
        <p:spPr>
          <a:xfrm>
            <a:off x="7097206" y="5665087"/>
            <a:ext cx="1843594" cy="1192913"/>
          </a:xfrm>
          <a:prstGeom prst="rect">
            <a:avLst/>
          </a:prstGeom>
        </p:spPr>
      </p:pic>
    </p:spTree>
    <p:extLst>
      <p:ext uri="{BB962C8B-B14F-4D97-AF65-F5344CB8AC3E}">
        <p14:creationId xmlns:p14="http://schemas.microsoft.com/office/powerpoint/2010/main" val="149007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Values</a:t>
            </a:r>
          </a:p>
        </p:txBody>
      </p:sp>
      <p:sp>
        <p:nvSpPr>
          <p:cNvPr id="3" name="Content Placeholder 2"/>
          <p:cNvSpPr>
            <a:spLocks noGrp="1"/>
          </p:cNvSpPr>
          <p:nvPr>
            <p:ph idx="1"/>
          </p:nvPr>
        </p:nvSpPr>
        <p:spPr/>
        <p:txBody>
          <a:bodyPr/>
          <a:lstStyle/>
          <a:p>
            <a:pPr marL="0" indent="0">
              <a:buNone/>
            </a:pPr>
            <a:r>
              <a:rPr lang="en-US" dirty="0"/>
              <a:t>Our clients are: primary producers, then food artisans</a:t>
            </a:r>
          </a:p>
          <a:p>
            <a:r>
              <a:rPr lang="en-US" dirty="0"/>
              <a:t>Reliability</a:t>
            </a:r>
          </a:p>
          <a:p>
            <a:r>
              <a:rPr lang="en-US" dirty="0"/>
              <a:t>Health</a:t>
            </a:r>
          </a:p>
          <a:p>
            <a:r>
              <a:rPr lang="en-US" dirty="0"/>
              <a:t>Community</a:t>
            </a:r>
          </a:p>
          <a:p>
            <a:r>
              <a:rPr lang="en-US" dirty="0"/>
              <a:t>Quality</a:t>
            </a:r>
          </a:p>
          <a:p>
            <a:r>
              <a:rPr lang="en-US" dirty="0"/>
              <a:t>Trust</a:t>
            </a:r>
          </a:p>
        </p:txBody>
      </p:sp>
      <p:pic>
        <p:nvPicPr>
          <p:cNvPr id="4" name="Picture 3" descr="FTC Logo w Web Address_No Background.pdf"/>
          <p:cNvPicPr>
            <a:picLocks noChangeAspect="1"/>
          </p:cNvPicPr>
          <p:nvPr/>
        </p:nvPicPr>
        <p:blipFill>
          <a:blip r:embed="rId2"/>
          <a:stretch>
            <a:fillRect/>
          </a:stretch>
        </p:blipFill>
        <p:spPr>
          <a:xfrm>
            <a:off x="7097206" y="5665087"/>
            <a:ext cx="1843594" cy="1192913"/>
          </a:xfrm>
          <a:prstGeom prst="rect">
            <a:avLst/>
          </a:prstGeom>
        </p:spPr>
      </p:pic>
    </p:spTree>
    <p:extLst>
      <p:ext uri="{BB962C8B-B14F-4D97-AF65-F5344CB8AC3E}">
        <p14:creationId xmlns:p14="http://schemas.microsoft.com/office/powerpoint/2010/main" val="3358956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Programs</a:t>
            </a:r>
          </a:p>
        </p:txBody>
      </p:sp>
      <p:pic>
        <p:nvPicPr>
          <p:cNvPr id="4" name="Picture 3" descr="FTC Logo w Web Address_No Background.pdf"/>
          <p:cNvPicPr>
            <a:picLocks noChangeAspect="1"/>
          </p:cNvPicPr>
          <p:nvPr/>
        </p:nvPicPr>
        <p:blipFill>
          <a:blip r:embed="rId3"/>
          <a:stretch>
            <a:fillRect/>
          </a:stretch>
        </p:blipFill>
        <p:spPr>
          <a:xfrm>
            <a:off x="7097206" y="5665087"/>
            <a:ext cx="1843594" cy="1192913"/>
          </a:xfrm>
          <a:prstGeom prst="rect">
            <a:avLst/>
          </a:prstGeom>
        </p:spPr>
      </p:pic>
      <p:sp>
        <p:nvSpPr>
          <p:cNvPr id="5" name="TextBox 4"/>
          <p:cNvSpPr txBox="1"/>
          <p:nvPr/>
        </p:nvSpPr>
        <p:spPr>
          <a:xfrm>
            <a:off x="1191502" y="1756150"/>
            <a:ext cx="7117661" cy="2308324"/>
          </a:xfrm>
          <a:prstGeom prst="rect">
            <a:avLst/>
          </a:prstGeom>
          <a:noFill/>
        </p:spPr>
        <p:txBody>
          <a:bodyPr wrap="square" rtlCol="0">
            <a:spAutoFit/>
          </a:bodyPr>
          <a:lstStyle/>
          <a:p>
            <a:r>
              <a:rPr lang="en-US" dirty="0"/>
              <a:t>1. Farmers’ Markets (2001 to present</a:t>
            </a:r>
          </a:p>
          <a:p>
            <a:endParaRPr lang="en-US" dirty="0"/>
          </a:p>
          <a:p>
            <a:r>
              <a:rPr lang="en-US" dirty="0"/>
              <a:t>2. Winter Harvest (2001 to 2017)</a:t>
            </a:r>
          </a:p>
          <a:p>
            <a:endParaRPr lang="en-US" dirty="0"/>
          </a:p>
          <a:p>
            <a:r>
              <a:rPr lang="en-US" dirty="0"/>
              <a:t>3. Recruitment Service for CSA farms (2017 to 2018)</a:t>
            </a:r>
          </a:p>
          <a:p>
            <a:endParaRPr lang="en-US" dirty="0"/>
          </a:p>
          <a:p>
            <a:r>
              <a:rPr lang="en-US" dirty="0"/>
              <a:t>Web Service to other Buying Clubs and CSA farms (2005 </a:t>
            </a:r>
            <a:r>
              <a:rPr lang="mr-IN" dirty="0"/>
              <a:t>–</a:t>
            </a:r>
            <a:r>
              <a:rPr lang="en-US" dirty="0"/>
              <a:t> present: </a:t>
            </a:r>
            <a:r>
              <a:rPr lang="en-US" dirty="0" err="1"/>
              <a:t>hangin</a:t>
            </a:r>
            <a:r>
              <a:rPr lang="en-US" dirty="0"/>
              <a:t>’ by a thread). </a:t>
            </a:r>
          </a:p>
        </p:txBody>
      </p:sp>
    </p:spTree>
    <p:extLst>
      <p:ext uri="{BB962C8B-B14F-4D97-AF65-F5344CB8AC3E}">
        <p14:creationId xmlns:p14="http://schemas.microsoft.com/office/powerpoint/2010/main" val="2011870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Total Sales by Producers in Farm to City Programs </a:t>
            </a:r>
            <a:br>
              <a:rPr lang="en-US" sz="2400" b="1" dirty="0"/>
            </a:br>
            <a:r>
              <a:rPr lang="en-US" sz="2400" b="1" dirty="0"/>
              <a:t>From 2001 to 2013</a:t>
            </a:r>
          </a:p>
        </p:txBody>
      </p:sp>
      <p:graphicFrame>
        <p:nvGraphicFramePr>
          <p:cNvPr id="6" name="Chart 5"/>
          <p:cNvGraphicFramePr>
            <a:graphicFrameLocks/>
          </p:cNvGraphicFramePr>
          <p:nvPr>
            <p:extLst>
              <p:ext uri="{D42A27DB-BD31-4B8C-83A1-F6EECF244321}">
                <p14:modId xmlns:p14="http://schemas.microsoft.com/office/powerpoint/2010/main" val="4256761121"/>
              </p:ext>
            </p:extLst>
          </p:nvPr>
        </p:nvGraphicFramePr>
        <p:xfrm>
          <a:off x="1816100" y="1674346"/>
          <a:ext cx="5511800" cy="428625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FTC Logo w Web Address_No Background.pdf"/>
          <p:cNvPicPr>
            <a:picLocks noChangeAspect="1"/>
          </p:cNvPicPr>
          <p:nvPr/>
        </p:nvPicPr>
        <p:blipFill>
          <a:blip r:embed="rId4"/>
          <a:stretch>
            <a:fillRect/>
          </a:stretch>
        </p:blipFill>
        <p:spPr>
          <a:xfrm>
            <a:off x="7097206" y="5665087"/>
            <a:ext cx="1843594" cy="1192913"/>
          </a:xfrm>
          <a:prstGeom prst="rect">
            <a:avLst/>
          </a:prstGeom>
        </p:spPr>
      </p:pic>
    </p:spTree>
    <p:extLst>
      <p:ext uri="{BB962C8B-B14F-4D97-AF65-F5344CB8AC3E}">
        <p14:creationId xmlns:p14="http://schemas.microsoft.com/office/powerpoint/2010/main" val="116586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Farm to City Staff	</a:t>
            </a:r>
          </a:p>
        </p:txBody>
      </p:sp>
      <p:sp>
        <p:nvSpPr>
          <p:cNvPr id="3" name="Content Placeholder 2"/>
          <p:cNvSpPr>
            <a:spLocks noGrp="1"/>
          </p:cNvSpPr>
          <p:nvPr>
            <p:ph idx="1"/>
          </p:nvPr>
        </p:nvSpPr>
        <p:spPr>
          <a:xfrm>
            <a:off x="457199" y="1600200"/>
            <a:ext cx="8410373" cy="4525963"/>
          </a:xfrm>
        </p:spPr>
        <p:txBody>
          <a:bodyPr/>
          <a:lstStyle/>
          <a:p>
            <a:r>
              <a:rPr lang="en-US" dirty="0"/>
              <a:t>Bob Pierson, Director and Owner (part time)</a:t>
            </a:r>
          </a:p>
          <a:p>
            <a:r>
              <a:rPr lang="en-US" dirty="0"/>
              <a:t>Jon Glyn, Manager of Farmers’ Market Program</a:t>
            </a:r>
          </a:p>
          <a:p>
            <a:r>
              <a:rPr lang="en-US" dirty="0"/>
              <a:t>Seasonal market site managers (6-8 part time)</a:t>
            </a:r>
          </a:p>
          <a:p>
            <a:r>
              <a:rPr lang="en-US" dirty="0"/>
              <a:t>Bookkeeper/accountant (contractor, 5 </a:t>
            </a:r>
            <a:r>
              <a:rPr lang="en-US" dirty="0" err="1"/>
              <a:t>hrs</a:t>
            </a:r>
            <a:r>
              <a:rPr lang="en-US" dirty="0"/>
              <a:t>/</a:t>
            </a:r>
            <a:r>
              <a:rPr lang="en-US" dirty="0" err="1"/>
              <a:t>wk</a:t>
            </a:r>
            <a:r>
              <a:rPr lang="en-US" dirty="0"/>
              <a:t>)</a:t>
            </a:r>
          </a:p>
        </p:txBody>
      </p:sp>
      <p:pic>
        <p:nvPicPr>
          <p:cNvPr id="4" name="Picture 3" descr="FTC Logo w Web Address_No Background.pdf"/>
          <p:cNvPicPr>
            <a:picLocks noChangeAspect="1"/>
          </p:cNvPicPr>
          <p:nvPr/>
        </p:nvPicPr>
        <p:blipFill>
          <a:blip r:embed="rId2"/>
          <a:stretch>
            <a:fillRect/>
          </a:stretch>
        </p:blipFill>
        <p:spPr>
          <a:xfrm>
            <a:off x="7097206" y="5665087"/>
            <a:ext cx="1843594" cy="1192913"/>
          </a:xfrm>
          <a:prstGeom prst="rect">
            <a:avLst/>
          </a:prstGeom>
        </p:spPr>
      </p:pic>
    </p:spTree>
    <p:extLst>
      <p:ext uri="{BB962C8B-B14F-4D97-AF65-F5344CB8AC3E}">
        <p14:creationId xmlns:p14="http://schemas.microsoft.com/office/powerpoint/2010/main" val="3965315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TC FM Brochure 2019_Market Schedule copy 2.jpg"/>
          <p:cNvPicPr>
            <a:picLocks noGrp="1" noChangeAspect="1"/>
          </p:cNvPicPr>
          <p:nvPr>
            <p:ph idx="1"/>
          </p:nvPr>
        </p:nvPicPr>
        <p:blipFill>
          <a:blip r:embed="rId2">
            <a:extLst>
              <a:ext uri="{28A0092B-C50C-407E-A947-70E740481C1C}">
                <a14:useLocalDpi xmlns:a14="http://schemas.microsoft.com/office/drawing/2010/main" val="0"/>
              </a:ext>
            </a:extLst>
          </a:blip>
          <a:srcRect t="6843" b="6843"/>
          <a:stretch>
            <a:fillRect/>
          </a:stretch>
        </p:blipFill>
        <p:spPr>
          <a:xfrm>
            <a:off x="2078038" y="753"/>
            <a:ext cx="5387975" cy="6858000"/>
          </a:xfrm>
        </p:spPr>
      </p:pic>
    </p:spTree>
    <p:extLst>
      <p:ext uri="{BB962C8B-B14F-4D97-AF65-F5344CB8AC3E}">
        <p14:creationId xmlns:p14="http://schemas.microsoft.com/office/powerpoint/2010/main" val="1096906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Sales by Producers in Farm to City Programs – 2001 to 2016</a:t>
            </a:r>
            <a:endParaRPr lang="en-US" sz="2400" dirty="0"/>
          </a:p>
        </p:txBody>
      </p:sp>
      <p:pic>
        <p:nvPicPr>
          <p:cNvPr id="3" name="Picture 2" descr="Screen Shot 2017-03-16 at 3.19.3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47" y="1728168"/>
            <a:ext cx="7106203" cy="4411300"/>
          </a:xfrm>
          <a:prstGeom prst="rect">
            <a:avLst/>
          </a:prstGeom>
        </p:spPr>
      </p:pic>
    </p:spTree>
    <p:extLst>
      <p:ext uri="{BB962C8B-B14F-4D97-AF65-F5344CB8AC3E}">
        <p14:creationId xmlns:p14="http://schemas.microsoft.com/office/powerpoint/2010/main" val="4277966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Survey Results: </a:t>
            </a:r>
            <a:br>
              <a:rPr lang="en-US" b="1" dirty="0"/>
            </a:br>
            <a:r>
              <a:rPr lang="en-US" b="1" dirty="0"/>
              <a:t>Rittenhouse Market 2005</a:t>
            </a:r>
          </a:p>
        </p:txBody>
      </p:sp>
      <p:pic>
        <p:nvPicPr>
          <p:cNvPr id="4" name="Picture 3" descr="FTC Logo w Web Address_No Background.pdf"/>
          <p:cNvPicPr>
            <a:picLocks noChangeAspect="1"/>
          </p:cNvPicPr>
          <p:nvPr/>
        </p:nvPicPr>
        <p:blipFill>
          <a:blip r:embed="rId3"/>
          <a:stretch>
            <a:fillRect/>
          </a:stretch>
        </p:blipFill>
        <p:spPr>
          <a:xfrm>
            <a:off x="7097206" y="5665087"/>
            <a:ext cx="1843594" cy="1192913"/>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3064984468"/>
              </p:ext>
            </p:extLst>
          </p:nvPr>
        </p:nvGraphicFramePr>
        <p:xfrm>
          <a:off x="1841500" y="1807882"/>
          <a:ext cx="5461000" cy="406526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a:t>
            </a:r>
          </a:p>
        </p:txBody>
      </p:sp>
      <p:sp>
        <p:nvSpPr>
          <p:cNvPr id="3" name="Content Placeholder 2"/>
          <p:cNvSpPr>
            <a:spLocks noGrp="1"/>
          </p:cNvSpPr>
          <p:nvPr>
            <p:ph idx="1"/>
          </p:nvPr>
        </p:nvSpPr>
        <p:spPr/>
        <p:txBody>
          <a:bodyPr/>
          <a:lstStyle/>
          <a:p>
            <a:r>
              <a:rPr lang="en-US" dirty="0"/>
              <a:t>Season</a:t>
            </a:r>
          </a:p>
          <a:p>
            <a:r>
              <a:rPr lang="en-US" dirty="0"/>
              <a:t>Market days</a:t>
            </a:r>
          </a:p>
          <a:p>
            <a:r>
              <a:rPr lang="en-US" dirty="0"/>
              <a:t>Market rules</a:t>
            </a:r>
          </a:p>
          <a:p>
            <a:r>
              <a:rPr lang="en-US" dirty="0"/>
              <a:t>Market management</a:t>
            </a:r>
          </a:p>
          <a:p>
            <a:r>
              <a:rPr lang="en-US" dirty="0"/>
              <a:t>Market promotion</a:t>
            </a:r>
          </a:p>
          <a:p>
            <a:r>
              <a:rPr lang="en-US" dirty="0"/>
              <a:t>Sources </a:t>
            </a:r>
            <a:r>
              <a:rPr lang="en-US"/>
              <a:t>of income</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059593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TC Logo w Web Address_No Background.pdf"/>
          <p:cNvPicPr>
            <a:picLocks noChangeAspect="1"/>
          </p:cNvPicPr>
          <p:nvPr/>
        </p:nvPicPr>
        <p:blipFill>
          <a:blip r:embed="rId2"/>
          <a:stretch>
            <a:fillRect/>
          </a:stretch>
        </p:blipFill>
        <p:spPr>
          <a:xfrm>
            <a:off x="2256729" y="1469993"/>
            <a:ext cx="4768781" cy="30856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5974"/>
            <a:ext cx="8229600" cy="6421229"/>
          </a:xfrm>
        </p:spPr>
        <p:txBody>
          <a:bodyPr>
            <a:normAutofit fontScale="85000" lnSpcReduction="20000"/>
          </a:bodyPr>
          <a:lstStyle/>
          <a:p>
            <a:pPr marL="0" indent="0">
              <a:buNone/>
            </a:pPr>
            <a:r>
              <a:rPr lang="en-US" dirty="0"/>
              <a:t>Blueprint: The Evolutionary Origins of a Good Society</a:t>
            </a:r>
          </a:p>
          <a:p>
            <a:pPr marL="0" indent="0">
              <a:buNone/>
            </a:pPr>
            <a:r>
              <a:rPr lang="en-US" i="1" dirty="0"/>
              <a:t>Nicholas A. Christakis. Little, Brown Spark, $30 (496p) ISBN 978-0-316-23003-2. </a:t>
            </a:r>
            <a:endParaRPr lang="en-US" dirty="0"/>
          </a:p>
          <a:p>
            <a:pPr marL="0" indent="0">
              <a:buNone/>
            </a:pPr>
            <a:r>
              <a:rPr lang="en-US" i="1" dirty="0"/>
              <a:t>Published mid-March, 2019.</a:t>
            </a:r>
            <a:r>
              <a:rPr lang="en-US" dirty="0"/>
              <a:t> </a:t>
            </a:r>
          </a:p>
          <a:p>
            <a:pPr marL="0" indent="0">
              <a:buNone/>
            </a:pPr>
            <a:endParaRPr lang="en-US" dirty="0"/>
          </a:p>
          <a:p>
            <a:pPr marL="0" indent="0">
              <a:buNone/>
            </a:pPr>
            <a:r>
              <a:rPr lang="en-US" dirty="0"/>
              <a:t>Christakis (</a:t>
            </a:r>
            <a:r>
              <a:rPr lang="en-US" i="1" dirty="0"/>
              <a:t>Connected: The Surprising Power of Our Social Networks and How They Shape Our Lives</a:t>
            </a:r>
            <a:r>
              <a:rPr lang="en-US" dirty="0"/>
              <a:t>), a Yale professor of social and natural science, proposes that the human capacity for cooperation and empathy derives from an “evolutionary blueprint for making a good society” possessed by everyone. Setting himself against scientists focused on aggression and selfishness as the “dark side of our biological heritage,” Christakis lays out what he considers powerful evidence that biology—not socialization—is ultimately responsible for good deeds. He begins by analyzing how social structures developed among survivors of shipwrecks, extreme circumstances</a:t>
            </a:r>
          </a:p>
        </p:txBody>
      </p:sp>
    </p:spTree>
    <p:extLst>
      <p:ext uri="{BB962C8B-B14F-4D97-AF65-F5344CB8AC3E}">
        <p14:creationId xmlns:p14="http://schemas.microsoft.com/office/powerpoint/2010/main" val="392336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7167"/>
            <a:ext cx="8229600" cy="6480833"/>
          </a:xfrm>
        </p:spPr>
        <p:txBody>
          <a:bodyPr>
            <a:normAutofit fontScale="92500" lnSpcReduction="20000"/>
          </a:bodyPr>
          <a:lstStyle/>
          <a:p>
            <a:pPr marL="0" indent="0">
              <a:buNone/>
            </a:pPr>
            <a:r>
              <a:rPr lang="en-US" dirty="0"/>
              <a:t>that he treats as real-world experiments. Reviewing dozens of such cases leads Christakis to conclude that these survivors did not “invent wholly new sorts of effective social order,” but followed an evolutionary playbook. His book’s scope also includes other species, including primates and elephants, known to exhibit altruism and self-sacrifice, and massive online gaming communities. Not every reader will come away persuaded of Christakis’s thesis that the “arc of our evolutionary history is long” but “bends towards goodness.” Nonetheless, his thoughtful and comprehensive analysis, a valuable complement to Steven </a:t>
            </a:r>
            <a:r>
              <a:rPr lang="en-US" dirty="0" err="1"/>
              <a:t>Pinker’s</a:t>
            </a:r>
            <a:r>
              <a:rPr lang="en-US" dirty="0"/>
              <a:t> similarly themed </a:t>
            </a:r>
            <a:r>
              <a:rPr lang="en-US" i="1" dirty="0"/>
              <a:t>The Better Angels of Our Natur</a:t>
            </a:r>
            <a:r>
              <a:rPr lang="en-US" dirty="0"/>
              <a:t>e, provides much food for thought and a refreshingly optimistic perspective. </a:t>
            </a:r>
          </a:p>
        </p:txBody>
      </p:sp>
    </p:spTree>
    <p:extLst>
      <p:ext uri="{BB962C8B-B14F-4D97-AF65-F5344CB8AC3E}">
        <p14:creationId xmlns:p14="http://schemas.microsoft.com/office/powerpoint/2010/main" val="3794445582"/>
      </p:ext>
    </p:extLst>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8918</TotalTime>
  <Words>583</Words>
  <Application>Microsoft Macintosh PowerPoint</Application>
  <PresentationFormat>On-screen Show (4:3)</PresentationFormat>
  <Paragraphs>94</Paragraphs>
  <Slides>14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Mangal</vt:lpstr>
      <vt:lpstr>Office Theme</vt:lpstr>
      <vt:lpstr>Farmers’ Market Program</vt:lpstr>
      <vt:lpstr>Farm to City</vt:lpstr>
      <vt:lpstr>Values: Respected and Projected</vt:lpstr>
      <vt:lpstr>Business Values</vt:lpstr>
      <vt:lpstr>Programs</vt:lpstr>
      <vt:lpstr>Total Sales by Producers in Farm to City Programs  From 2001 to 2013</vt:lpstr>
      <vt:lpstr>Farm to City Staff </vt:lpstr>
      <vt:lpstr>PowerPoint Presentation</vt:lpstr>
      <vt:lpstr>Sales by Producers in Farm to City Programs – 2001 to 2016</vt:lpstr>
      <vt:lpstr>Survey Results:  Rittenhouse Market 2005</vt:lpstr>
      <vt:lpstr>Miscellaneous</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 to City Farmers’ Market Planning Meeting 2014 </dc:title>
  <dc:creator>Matt Weiss</dc:creator>
  <cp:lastModifiedBy>Microsoft Office User</cp:lastModifiedBy>
  <cp:revision>63</cp:revision>
  <dcterms:created xsi:type="dcterms:W3CDTF">2014-03-20T12:24:39Z</dcterms:created>
  <dcterms:modified xsi:type="dcterms:W3CDTF">2019-04-04T18:58:26Z</dcterms:modified>
</cp:coreProperties>
</file>